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watej Reddy Chitla" userId="1e0ecc4d08438da7" providerId="LiveId" clId="{4C28772A-C2AE-48F3-85DB-F64BB3C9B17D}"/>
    <pc:docChg chg="modSld">
      <pc:chgData name="Vishwatej Reddy Chitla" userId="1e0ecc4d08438da7" providerId="LiveId" clId="{4C28772A-C2AE-48F3-85DB-F64BB3C9B17D}" dt="2023-12-04T10:25:43.640" v="0" actId="1036"/>
      <pc:docMkLst>
        <pc:docMk/>
      </pc:docMkLst>
      <pc:sldChg chg="modSp mod">
        <pc:chgData name="Vishwatej Reddy Chitla" userId="1e0ecc4d08438da7" providerId="LiveId" clId="{4C28772A-C2AE-48F3-85DB-F64BB3C9B17D}" dt="2023-12-04T10:25:43.640" v="0" actId="1036"/>
        <pc:sldMkLst>
          <pc:docMk/>
          <pc:sldMk cId="0" sldId="260"/>
        </pc:sldMkLst>
        <pc:spChg chg="mod">
          <ac:chgData name="Vishwatej Reddy Chitla" userId="1e0ecc4d08438da7" providerId="LiveId" clId="{4C28772A-C2AE-48F3-85DB-F64BB3C9B17D}" dt="2023-12-04T10:25:43.640" v="0" actId="1036"/>
          <ac:spMkLst>
            <pc:docMk/>
            <pc:sldMk cId="0" sldId="260"/>
            <ac:spMk id="16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a16d53acad_0_2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a16d53acad_0_2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a16d53acad_0_2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a16d53acad_0_2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a16d53acad_0_2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a16d53acad_0_2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a16d53acad_0_2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a16d53acad_0_2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a16d53acad_0_2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a16d53acad_0_2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a16d53acad_0_2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a16d53acad_0_2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a16d53acad_0_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a16d53acad_0_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a16d53acad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a16d53acad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a16d53acad_0_1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a16d53acad_0_1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a16d53acad_0_2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a16d53acad_0_2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a16d53acad_0_2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a16d53acad_0_2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16d53acad_0_2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a16d53acad_0_2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16d53acad_0_2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a16d53acad_0_2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a16d53acad_0_2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a16d53acad_0_2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a16d53acad_0_2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a16d53acad_0_2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dallasopendata.com/Economy/Operating-Budget/e2fs-y4nb"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203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CITY OF DALLAS OPERATING BUDGET</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 PROJECT - DATA WIZARDS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2"/>
          <p:cNvSpPr txBox="1">
            <a:spLocks noGrp="1"/>
          </p:cNvSpPr>
          <p:nvPr>
            <p:ph type="title"/>
          </p:nvPr>
        </p:nvSpPr>
        <p:spPr>
          <a:xfrm>
            <a:off x="1097650" y="244925"/>
            <a:ext cx="7038900" cy="11883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a:t>Executing Queries in BigQuery</a:t>
            </a:r>
            <a:endParaRPr/>
          </a:p>
          <a:p>
            <a:pPr marL="0" lvl="0" indent="0" algn="l" rtl="0">
              <a:lnSpc>
                <a:spcPct val="115000"/>
              </a:lnSpc>
              <a:spcBef>
                <a:spcPts val="1200"/>
              </a:spcBef>
              <a:spcAft>
                <a:spcPts val="0"/>
              </a:spcAft>
              <a:buNone/>
            </a:pPr>
            <a:r>
              <a:rPr lang="en" sz="1433"/>
              <a:t>Departments that consistently overspent or underspent their allocated budgets, and the overall variance percentage for each department.</a:t>
            </a:r>
            <a:endParaRPr sz="1433"/>
          </a:p>
          <a:p>
            <a:pPr marL="0" lvl="0" indent="0" algn="l" rtl="0">
              <a:lnSpc>
                <a:spcPct val="115000"/>
              </a:lnSpc>
              <a:spcBef>
                <a:spcPts val="1200"/>
              </a:spcBef>
              <a:spcAft>
                <a:spcPts val="0"/>
              </a:spcAft>
              <a:buNone/>
            </a:pPr>
            <a:endParaRPr sz="1433"/>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
        <p:nvSpPr>
          <p:cNvPr id="196" name="Google Shape;196;p22"/>
          <p:cNvSpPr txBox="1">
            <a:spLocks noGrp="1"/>
          </p:cNvSpPr>
          <p:nvPr>
            <p:ph type="body" idx="1"/>
          </p:nvPr>
        </p:nvSpPr>
        <p:spPr>
          <a:xfrm>
            <a:off x="1097650" y="1433225"/>
            <a:ext cx="2340300" cy="3165900"/>
          </a:xfrm>
          <a:prstGeom prst="rect">
            <a:avLst/>
          </a:prstGeom>
        </p:spPr>
        <p:txBody>
          <a:bodyPr spcFirstLastPara="1" wrap="square" lIns="91425" tIns="91425" rIns="91425" bIns="91425" anchor="t" anchorCtr="0">
            <a:normAutofit lnSpcReduction="20000"/>
          </a:bodyPr>
          <a:lstStyle/>
          <a:p>
            <a:pPr marL="0" lvl="0" indent="0" algn="l" rtl="0">
              <a:spcBef>
                <a:spcPts val="1200"/>
              </a:spcBef>
              <a:spcAft>
                <a:spcPts val="0"/>
              </a:spcAft>
              <a:buNone/>
            </a:pPr>
            <a:r>
              <a:rPr lang="en"/>
              <a:t>The query calculates the variance percentage between the allocated budget and actual expenditures for each department across all fund types. </a:t>
            </a:r>
            <a:endParaRPr/>
          </a:p>
          <a:p>
            <a:pPr marL="0" lvl="0" indent="0" algn="l" rtl="0">
              <a:spcBef>
                <a:spcPts val="1200"/>
              </a:spcBef>
              <a:spcAft>
                <a:spcPts val="0"/>
              </a:spcAft>
              <a:buNone/>
            </a:pPr>
            <a:r>
              <a:rPr lang="en"/>
              <a:t>City administrators can use this information to identify departments with consistent overspending or underspending and take corrective actions.</a:t>
            </a:r>
            <a:endParaRPr/>
          </a:p>
          <a:p>
            <a:pPr marL="0" lvl="0" indent="0" algn="l" rtl="0">
              <a:spcBef>
                <a:spcPts val="1200"/>
              </a:spcBef>
              <a:spcAft>
                <a:spcPts val="1200"/>
              </a:spcAft>
              <a:buNone/>
            </a:pPr>
            <a:endParaRPr/>
          </a:p>
        </p:txBody>
      </p:sp>
      <p:pic>
        <p:nvPicPr>
          <p:cNvPr id="197" name="Google Shape;197;p22"/>
          <p:cNvPicPr preferRelativeResize="0"/>
          <p:nvPr/>
        </p:nvPicPr>
        <p:blipFill>
          <a:blip r:embed="rId3">
            <a:alphaModFix/>
          </a:blip>
          <a:stretch>
            <a:fillRect/>
          </a:stretch>
        </p:blipFill>
        <p:spPr>
          <a:xfrm>
            <a:off x="3437950" y="1433225"/>
            <a:ext cx="5488326" cy="336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VISUALIZATION</a:t>
            </a:r>
            <a:endParaRPr/>
          </a:p>
        </p:txBody>
      </p:sp>
      <p:sp>
        <p:nvSpPr>
          <p:cNvPr id="203" name="Google Shape;203;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4" name="Google Shape;204;p23"/>
          <p:cNvPicPr preferRelativeResize="0"/>
          <p:nvPr/>
        </p:nvPicPr>
        <p:blipFill>
          <a:blip r:embed="rId3">
            <a:alphaModFix/>
          </a:blip>
          <a:stretch>
            <a:fillRect/>
          </a:stretch>
        </p:blipFill>
        <p:spPr>
          <a:xfrm>
            <a:off x="1424225" y="1043225"/>
            <a:ext cx="6862526" cy="3619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1097650" y="244925"/>
            <a:ext cx="7038900" cy="11883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a:t>Executing Queries in BigQuery</a:t>
            </a:r>
            <a:endParaRPr/>
          </a:p>
          <a:p>
            <a:pPr marL="0" lvl="0" indent="0" algn="l" rtl="0">
              <a:lnSpc>
                <a:spcPct val="115000"/>
              </a:lnSpc>
              <a:spcBef>
                <a:spcPts val="1200"/>
              </a:spcBef>
              <a:spcAft>
                <a:spcPts val="0"/>
              </a:spcAft>
              <a:buNone/>
            </a:pPr>
            <a:r>
              <a:rPr lang="en" sz="1433"/>
              <a:t>Key Performance Indicators (KPIs) for monitoring the performance of the Enterprise Operating Fund (EFOP) departments in terms of budget utilization</a:t>
            </a:r>
            <a:endParaRPr sz="1433"/>
          </a:p>
          <a:p>
            <a:pPr marL="0" lvl="0" indent="0" algn="l" rtl="0">
              <a:lnSpc>
                <a:spcPct val="115000"/>
              </a:lnSpc>
              <a:spcBef>
                <a:spcPts val="1200"/>
              </a:spcBef>
              <a:spcAft>
                <a:spcPts val="0"/>
              </a:spcAft>
              <a:buNone/>
            </a:pPr>
            <a:endParaRPr sz="1433"/>
          </a:p>
          <a:p>
            <a:pPr marL="0" lvl="0" indent="0" algn="l" rtl="0">
              <a:lnSpc>
                <a:spcPct val="115000"/>
              </a:lnSpc>
              <a:spcBef>
                <a:spcPts val="1200"/>
              </a:spcBef>
              <a:spcAft>
                <a:spcPts val="0"/>
              </a:spcAft>
              <a:buNone/>
            </a:pPr>
            <a:endParaRPr sz="1433"/>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
        <p:nvSpPr>
          <p:cNvPr id="210" name="Google Shape;210;p24"/>
          <p:cNvSpPr txBox="1">
            <a:spLocks noGrp="1"/>
          </p:cNvSpPr>
          <p:nvPr>
            <p:ph type="body" idx="1"/>
          </p:nvPr>
        </p:nvSpPr>
        <p:spPr>
          <a:xfrm>
            <a:off x="1097650" y="1433225"/>
            <a:ext cx="2340300" cy="3165900"/>
          </a:xfrm>
          <a:prstGeom prst="rect">
            <a:avLst/>
          </a:prstGeom>
        </p:spPr>
        <p:txBody>
          <a:bodyPr spcFirstLastPara="1" wrap="square" lIns="91425" tIns="91425" rIns="91425" bIns="91425" anchor="t" anchorCtr="0">
            <a:normAutofit fontScale="85000" lnSpcReduction="10000"/>
          </a:bodyPr>
          <a:lstStyle/>
          <a:p>
            <a:pPr marL="0" lvl="0" indent="0" algn="l" rtl="0">
              <a:spcBef>
                <a:spcPts val="1200"/>
              </a:spcBef>
              <a:spcAft>
                <a:spcPts val="0"/>
              </a:spcAft>
              <a:buNone/>
            </a:pPr>
            <a:r>
              <a:rPr lang="en"/>
              <a:t>The query provides key performance indicators, including total budget, total expenditure, and average utilization rate for each department within the Enterprise Operating Fund (EFOP). </a:t>
            </a:r>
            <a:endParaRPr/>
          </a:p>
          <a:p>
            <a:pPr marL="0" lvl="0" indent="0" algn="l" rtl="0">
              <a:spcBef>
                <a:spcPts val="1200"/>
              </a:spcBef>
              <a:spcAft>
                <a:spcPts val="0"/>
              </a:spcAft>
              <a:buNone/>
            </a:pPr>
            <a:r>
              <a:rPr lang="en"/>
              <a:t>City administrators can use this information to evaluate the efficiency of budget utilization and identify departments with potential optimization opportunities.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11" name="Google Shape;211;p24"/>
          <p:cNvPicPr preferRelativeResize="0"/>
          <p:nvPr/>
        </p:nvPicPr>
        <p:blipFill>
          <a:blip r:embed="rId3">
            <a:alphaModFix/>
          </a:blip>
          <a:stretch>
            <a:fillRect/>
          </a:stretch>
        </p:blipFill>
        <p:spPr>
          <a:xfrm>
            <a:off x="3437950" y="1433225"/>
            <a:ext cx="5384001" cy="3248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VISUALIZATION</a:t>
            </a:r>
            <a:endParaRPr/>
          </a:p>
        </p:txBody>
      </p:sp>
      <p:sp>
        <p:nvSpPr>
          <p:cNvPr id="217" name="Google Shape;217;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8" name="Google Shape;218;p25"/>
          <p:cNvPicPr preferRelativeResize="0"/>
          <p:nvPr/>
        </p:nvPicPr>
        <p:blipFill>
          <a:blip r:embed="rId3">
            <a:alphaModFix/>
          </a:blip>
          <a:stretch>
            <a:fillRect/>
          </a:stretch>
        </p:blipFill>
        <p:spPr>
          <a:xfrm>
            <a:off x="1297500" y="1226450"/>
            <a:ext cx="7038899" cy="325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TOOLS USED</a:t>
            </a:r>
            <a:endParaRPr/>
          </a:p>
        </p:txBody>
      </p:sp>
      <p:sp>
        <p:nvSpPr>
          <p:cNvPr id="224" name="Google Shape;224;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5" name="Google Shape;225;p26"/>
          <p:cNvPicPr preferRelativeResize="0"/>
          <p:nvPr/>
        </p:nvPicPr>
        <p:blipFill>
          <a:blip r:embed="rId3">
            <a:alphaModFix/>
          </a:blip>
          <a:stretch>
            <a:fillRect/>
          </a:stretch>
        </p:blipFill>
        <p:spPr>
          <a:xfrm>
            <a:off x="1297500" y="1077700"/>
            <a:ext cx="3093075" cy="1739855"/>
          </a:xfrm>
          <a:prstGeom prst="rect">
            <a:avLst/>
          </a:prstGeom>
          <a:noFill/>
          <a:ln>
            <a:noFill/>
          </a:ln>
        </p:spPr>
      </p:pic>
      <p:pic>
        <p:nvPicPr>
          <p:cNvPr id="226" name="Google Shape;226;p26"/>
          <p:cNvPicPr preferRelativeResize="0"/>
          <p:nvPr/>
        </p:nvPicPr>
        <p:blipFill>
          <a:blip r:embed="rId4">
            <a:alphaModFix/>
          </a:blip>
          <a:stretch>
            <a:fillRect/>
          </a:stretch>
        </p:blipFill>
        <p:spPr>
          <a:xfrm>
            <a:off x="4318000" y="1077700"/>
            <a:ext cx="4018400" cy="3639450"/>
          </a:xfrm>
          <a:prstGeom prst="rect">
            <a:avLst/>
          </a:prstGeom>
          <a:noFill/>
          <a:ln>
            <a:noFill/>
          </a:ln>
        </p:spPr>
      </p:pic>
      <p:pic>
        <p:nvPicPr>
          <p:cNvPr id="227" name="Google Shape;227;p26"/>
          <p:cNvPicPr preferRelativeResize="0"/>
          <p:nvPr/>
        </p:nvPicPr>
        <p:blipFill>
          <a:blip r:embed="rId5">
            <a:alphaModFix/>
          </a:blip>
          <a:stretch>
            <a:fillRect/>
          </a:stretch>
        </p:blipFill>
        <p:spPr>
          <a:xfrm>
            <a:off x="1297500" y="2808025"/>
            <a:ext cx="3070551" cy="1909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TEAM &amp; ROLES</a:t>
            </a:r>
            <a:endParaRPr/>
          </a:p>
        </p:txBody>
      </p:sp>
      <p:sp>
        <p:nvSpPr>
          <p:cNvPr id="233" name="Google Shape;233;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ARCHANA BATHULA </a:t>
            </a:r>
            <a:endParaRPr/>
          </a:p>
          <a:p>
            <a:pPr marL="0" lvl="0" indent="0" algn="l" rtl="0">
              <a:spcBef>
                <a:spcPts val="1200"/>
              </a:spcBef>
              <a:spcAft>
                <a:spcPts val="0"/>
              </a:spcAft>
              <a:buNone/>
            </a:pPr>
            <a:r>
              <a:rPr lang="en"/>
              <a:t>NIKHILA PINNAPUREDDY</a:t>
            </a:r>
            <a:endParaRPr/>
          </a:p>
          <a:p>
            <a:pPr marL="0" lvl="0" indent="0" algn="l" rtl="0">
              <a:spcBef>
                <a:spcPts val="1200"/>
              </a:spcBef>
              <a:spcAft>
                <a:spcPts val="0"/>
              </a:spcAft>
              <a:buNone/>
            </a:pPr>
            <a:r>
              <a:rPr lang="en"/>
              <a:t>VENKATA SAI MANOJ MADIRAJU</a:t>
            </a:r>
            <a:endParaRPr/>
          </a:p>
          <a:p>
            <a:pPr marL="0" lvl="0" indent="0" algn="l" rtl="0">
              <a:spcBef>
                <a:spcPts val="1200"/>
              </a:spcBef>
              <a:spcAft>
                <a:spcPts val="0"/>
              </a:spcAft>
              <a:buNone/>
            </a:pPr>
            <a:r>
              <a:rPr lang="en"/>
              <a:t>VISHWA TEJ REDDY CHITLA</a:t>
            </a:r>
            <a:endParaRPr/>
          </a:p>
          <a:p>
            <a:pPr marL="0" lvl="0" indent="0" algn="l" rtl="0">
              <a:spcBef>
                <a:spcPts val="1200"/>
              </a:spcBef>
              <a:spcAft>
                <a:spcPts val="1200"/>
              </a:spcAft>
              <a:buNone/>
            </a:pPr>
            <a:r>
              <a:rPr lang="en"/>
              <a:t>NEERAJ CHILAMKURTHI</a:t>
            </a:r>
            <a:endParaRPr/>
          </a:p>
        </p:txBody>
      </p:sp>
      <p:sp>
        <p:nvSpPr>
          <p:cNvPr id="234" name="Google Shape;234;p27"/>
          <p:cNvSpPr txBox="1">
            <a:spLocks noGrp="1"/>
          </p:cNvSpPr>
          <p:nvPr>
            <p:ph type="body" idx="2"/>
          </p:nvPr>
        </p:nvSpPr>
        <p:spPr>
          <a:xfrm>
            <a:off x="3945801" y="1567550"/>
            <a:ext cx="43905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QUERYING DATA, VISUALIZE COMPOSER</a:t>
            </a:r>
            <a:endParaRPr/>
          </a:p>
          <a:p>
            <a:pPr marL="0" lvl="0" indent="0" algn="l" rtl="0">
              <a:spcBef>
                <a:spcPts val="1200"/>
              </a:spcBef>
              <a:spcAft>
                <a:spcPts val="0"/>
              </a:spcAft>
              <a:buNone/>
            </a:pPr>
            <a:r>
              <a:rPr lang="en"/>
              <a:t>- DATA ANALYZING, PRESENTATION</a:t>
            </a:r>
            <a:endParaRPr/>
          </a:p>
          <a:p>
            <a:pPr marL="0" lvl="0" indent="0" algn="l" rtl="0">
              <a:spcBef>
                <a:spcPts val="1200"/>
              </a:spcBef>
              <a:spcAft>
                <a:spcPts val="0"/>
              </a:spcAft>
              <a:buNone/>
            </a:pPr>
            <a:r>
              <a:rPr lang="en"/>
              <a:t>- VISUALIZE COMPOSER, DATA CLEANING</a:t>
            </a:r>
            <a:endParaRPr/>
          </a:p>
          <a:p>
            <a:pPr marL="0" lvl="0" indent="0" algn="l" rtl="0">
              <a:spcBef>
                <a:spcPts val="1200"/>
              </a:spcBef>
              <a:spcAft>
                <a:spcPts val="0"/>
              </a:spcAft>
              <a:buNone/>
            </a:pPr>
            <a:r>
              <a:rPr lang="en"/>
              <a:t>- QUERYING DATA, DOCUMENTATION</a:t>
            </a:r>
            <a:endParaRPr/>
          </a:p>
          <a:p>
            <a:pPr marL="0" lvl="0" indent="0" algn="l" rtl="0">
              <a:spcBef>
                <a:spcPts val="1200"/>
              </a:spcBef>
              <a:spcAft>
                <a:spcPts val="1200"/>
              </a:spcAft>
              <a:buNone/>
            </a:pPr>
            <a:r>
              <a:rPr lang="en"/>
              <a:t>- RESULTS COMPOSER, DOCUMENTATION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303800" y="598575"/>
            <a:ext cx="4594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STEPS INCLUDED IN PROJECT</a:t>
            </a:r>
            <a:endParaRPr/>
          </a:p>
        </p:txBody>
      </p:sp>
      <p:sp>
        <p:nvSpPr>
          <p:cNvPr id="141" name="Google Shape;141;p14"/>
          <p:cNvSpPr txBox="1">
            <a:spLocks noGrp="1"/>
          </p:cNvSpPr>
          <p:nvPr>
            <p:ph type="body" idx="1"/>
          </p:nvPr>
        </p:nvSpPr>
        <p:spPr>
          <a:xfrm>
            <a:off x="1303800" y="1419175"/>
            <a:ext cx="4085700" cy="31125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endParaRPr/>
          </a:p>
          <a:p>
            <a:pPr marL="457200" lvl="0" indent="-309241" algn="l" rtl="0">
              <a:lnSpc>
                <a:spcPct val="200000"/>
              </a:lnSpc>
              <a:spcBef>
                <a:spcPts val="1200"/>
              </a:spcBef>
              <a:spcAft>
                <a:spcPts val="0"/>
              </a:spcAft>
              <a:buSzPct val="100000"/>
              <a:buChar char="●"/>
            </a:pPr>
            <a:r>
              <a:rPr lang="en" sz="2309" b="1"/>
              <a:t>Introduction</a:t>
            </a:r>
            <a:endParaRPr sz="2309" b="1"/>
          </a:p>
          <a:p>
            <a:pPr marL="457200" lvl="0" indent="-309241" algn="l" rtl="0">
              <a:lnSpc>
                <a:spcPct val="200000"/>
              </a:lnSpc>
              <a:spcBef>
                <a:spcPts val="0"/>
              </a:spcBef>
              <a:spcAft>
                <a:spcPts val="0"/>
              </a:spcAft>
              <a:buSzPct val="100000"/>
              <a:buChar char="●"/>
            </a:pPr>
            <a:r>
              <a:rPr lang="en" sz="2309" b="1"/>
              <a:t>Problem Statement</a:t>
            </a:r>
            <a:endParaRPr sz="2309" b="1"/>
          </a:p>
          <a:p>
            <a:pPr marL="457200" lvl="0" indent="-309241" algn="l" rtl="0">
              <a:lnSpc>
                <a:spcPct val="200000"/>
              </a:lnSpc>
              <a:spcBef>
                <a:spcPts val="0"/>
              </a:spcBef>
              <a:spcAft>
                <a:spcPts val="0"/>
              </a:spcAft>
              <a:buSzPct val="100000"/>
              <a:buChar char="●"/>
            </a:pPr>
            <a:r>
              <a:rPr lang="en" sz="2309" b="1"/>
              <a:t>Business Understanding</a:t>
            </a:r>
            <a:endParaRPr sz="2309" b="1"/>
          </a:p>
          <a:p>
            <a:pPr marL="457200" lvl="0" indent="-309241" algn="l" rtl="0">
              <a:lnSpc>
                <a:spcPct val="200000"/>
              </a:lnSpc>
              <a:spcBef>
                <a:spcPts val="0"/>
              </a:spcBef>
              <a:spcAft>
                <a:spcPts val="0"/>
              </a:spcAft>
              <a:buSzPct val="100000"/>
              <a:buChar char="●"/>
            </a:pPr>
            <a:r>
              <a:rPr lang="en" sz="2309" b="1"/>
              <a:t>Data Understanding</a:t>
            </a:r>
            <a:endParaRPr sz="2309" b="1"/>
          </a:p>
          <a:p>
            <a:pPr marL="457200" lvl="0" indent="-309241" algn="l" rtl="0">
              <a:lnSpc>
                <a:spcPct val="200000"/>
              </a:lnSpc>
              <a:spcBef>
                <a:spcPts val="0"/>
              </a:spcBef>
              <a:spcAft>
                <a:spcPts val="0"/>
              </a:spcAft>
              <a:buSzPct val="100000"/>
              <a:buChar char="●"/>
            </a:pPr>
            <a:r>
              <a:rPr lang="en" sz="2309" b="1"/>
              <a:t>Data Preparation</a:t>
            </a:r>
            <a:endParaRPr sz="2309" b="1"/>
          </a:p>
          <a:p>
            <a:pPr marL="457200" lvl="0" indent="-309241" algn="l" rtl="0">
              <a:lnSpc>
                <a:spcPct val="200000"/>
              </a:lnSpc>
              <a:spcBef>
                <a:spcPts val="0"/>
              </a:spcBef>
              <a:spcAft>
                <a:spcPts val="0"/>
              </a:spcAft>
              <a:buSzPct val="100000"/>
              <a:buChar char="●"/>
            </a:pPr>
            <a:r>
              <a:rPr lang="en" sz="2309" b="1"/>
              <a:t>Queries and Visualization</a:t>
            </a:r>
            <a:endParaRPr sz="2309" b="1"/>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42" name="Google Shape;142;p14"/>
          <p:cNvPicPr preferRelativeResize="0"/>
          <p:nvPr/>
        </p:nvPicPr>
        <p:blipFill>
          <a:blip r:embed="rId3">
            <a:alphaModFix/>
          </a:blip>
          <a:stretch>
            <a:fillRect/>
          </a:stretch>
        </p:blipFill>
        <p:spPr>
          <a:xfrm>
            <a:off x="5389600" y="761176"/>
            <a:ext cx="3199300" cy="377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061350" y="393750"/>
            <a:ext cx="64407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a:p>
            <a:pPr marL="0" lvl="0" indent="0" algn="l" rtl="0">
              <a:spcBef>
                <a:spcPts val="0"/>
              </a:spcBef>
              <a:spcAft>
                <a:spcPts val="0"/>
              </a:spcAft>
              <a:buNone/>
            </a:pPr>
            <a:r>
              <a:rPr lang="en" sz="1422">
                <a:latin typeface="Roboto"/>
                <a:ea typeface="Roboto"/>
                <a:cs typeface="Roboto"/>
                <a:sym typeface="Roboto"/>
              </a:rPr>
              <a:t>Optimizing City Finances: A Deep Dive into Dallas Operating Budget</a:t>
            </a:r>
            <a:endParaRPr sz="2622"/>
          </a:p>
        </p:txBody>
      </p:sp>
      <p:sp>
        <p:nvSpPr>
          <p:cNvPr id="148" name="Google Shape;148;p15"/>
          <p:cNvSpPr txBox="1">
            <a:spLocks noGrp="1"/>
          </p:cNvSpPr>
          <p:nvPr>
            <p:ph type="body" idx="1"/>
          </p:nvPr>
        </p:nvSpPr>
        <p:spPr>
          <a:xfrm>
            <a:off x="1061350" y="1307850"/>
            <a:ext cx="3892200" cy="3190800"/>
          </a:xfrm>
          <a:prstGeom prst="rect">
            <a:avLst/>
          </a:prstGeom>
        </p:spPr>
        <p:txBody>
          <a:bodyPr spcFirstLastPara="1" wrap="square" lIns="91425" tIns="91425" rIns="91425" bIns="91425" anchor="t" anchorCtr="0">
            <a:normAutofit fontScale="32500" lnSpcReduction="20000"/>
          </a:bodyPr>
          <a:lstStyle/>
          <a:p>
            <a:pPr marL="0" lvl="0" indent="0" algn="l" rtl="0">
              <a:spcBef>
                <a:spcPts val="1500"/>
              </a:spcBef>
              <a:spcAft>
                <a:spcPts val="0"/>
              </a:spcAft>
              <a:buNone/>
            </a:pPr>
            <a:endParaRPr dirty="0">
              <a:latin typeface="Roboto"/>
              <a:ea typeface="Roboto"/>
              <a:cs typeface="Roboto"/>
              <a:sym typeface="Roboto"/>
            </a:endParaRPr>
          </a:p>
          <a:p>
            <a:pPr marL="0" lvl="0" indent="0" algn="l" rtl="0">
              <a:spcBef>
                <a:spcPts val="1500"/>
              </a:spcBef>
              <a:spcAft>
                <a:spcPts val="0"/>
              </a:spcAft>
              <a:buNone/>
            </a:pPr>
            <a:r>
              <a:rPr lang="en" sz="3168" dirty="0">
                <a:latin typeface="Roboto"/>
                <a:ea typeface="Roboto"/>
                <a:cs typeface="Roboto"/>
                <a:sym typeface="Roboto"/>
              </a:rPr>
              <a:t>Welcome to an insightful journey into the heart of Dallas's financial landscape. Today, we embark on a data-driven exploration of the City of Dallas Operating Budget, seeking to unlock valuable insights that will empower city administrators in optimizing budget allocations and enhancing performance evaluation.</a:t>
            </a:r>
            <a:endParaRPr sz="3168" dirty="0">
              <a:latin typeface="Roboto"/>
              <a:ea typeface="Roboto"/>
              <a:cs typeface="Roboto"/>
              <a:sym typeface="Roboto"/>
            </a:endParaRPr>
          </a:p>
          <a:p>
            <a:pPr marL="0" lvl="0" indent="0" algn="l" rtl="0">
              <a:spcBef>
                <a:spcPts val="1500"/>
              </a:spcBef>
              <a:spcAft>
                <a:spcPts val="0"/>
              </a:spcAft>
              <a:buNone/>
            </a:pPr>
            <a:endParaRPr sz="3168" dirty="0">
              <a:latin typeface="Roboto"/>
              <a:ea typeface="Roboto"/>
              <a:cs typeface="Roboto"/>
              <a:sym typeface="Roboto"/>
            </a:endParaRPr>
          </a:p>
          <a:p>
            <a:pPr marL="0" lvl="0" indent="0" algn="l" rtl="0">
              <a:spcBef>
                <a:spcPts val="0"/>
              </a:spcBef>
              <a:spcAft>
                <a:spcPts val="0"/>
              </a:spcAft>
              <a:buNone/>
            </a:pPr>
            <a:r>
              <a:rPr lang="en" sz="3168" dirty="0">
                <a:latin typeface="Roboto"/>
                <a:ea typeface="Roboto"/>
                <a:cs typeface="Roboto"/>
                <a:sym typeface="Roboto"/>
              </a:rPr>
              <a:t>Objectives:</a:t>
            </a:r>
            <a:endParaRPr sz="3168" dirty="0">
              <a:latin typeface="Roboto"/>
              <a:ea typeface="Roboto"/>
              <a:cs typeface="Roboto"/>
              <a:sym typeface="Roboto"/>
            </a:endParaRPr>
          </a:p>
          <a:p>
            <a:pPr marL="914400" lvl="1" indent="-293984" algn="l" rtl="0">
              <a:spcBef>
                <a:spcPts val="0"/>
              </a:spcBef>
              <a:spcAft>
                <a:spcPts val="0"/>
              </a:spcAft>
              <a:buClr>
                <a:schemeClr val="lt1"/>
              </a:buClr>
              <a:buSzPct val="100000"/>
              <a:buFont typeface="Roboto"/>
              <a:buChar char="●"/>
            </a:pPr>
            <a:r>
              <a:rPr lang="en" sz="3168" dirty="0">
                <a:latin typeface="Roboto"/>
                <a:ea typeface="Roboto"/>
                <a:cs typeface="Roboto"/>
                <a:sym typeface="Roboto"/>
              </a:rPr>
              <a:t>Uncover trends in fund utilization across service categories.</a:t>
            </a:r>
            <a:endParaRPr sz="3168" dirty="0">
              <a:latin typeface="Roboto"/>
              <a:ea typeface="Roboto"/>
              <a:cs typeface="Roboto"/>
              <a:sym typeface="Roboto"/>
            </a:endParaRPr>
          </a:p>
          <a:p>
            <a:pPr marL="914400" lvl="1" indent="-293984" algn="l" rtl="0">
              <a:spcBef>
                <a:spcPts val="0"/>
              </a:spcBef>
              <a:spcAft>
                <a:spcPts val="0"/>
              </a:spcAft>
              <a:buClr>
                <a:schemeClr val="lt1"/>
              </a:buClr>
              <a:buSzPct val="100000"/>
              <a:buFont typeface="Roboto"/>
              <a:buChar char="●"/>
            </a:pPr>
            <a:r>
              <a:rPr lang="en" sz="3168" dirty="0">
                <a:latin typeface="Roboto"/>
                <a:ea typeface="Roboto"/>
                <a:cs typeface="Roboto"/>
                <a:sym typeface="Roboto"/>
              </a:rPr>
              <a:t>Identify departments with consistent budget variances.</a:t>
            </a:r>
            <a:endParaRPr sz="3168" dirty="0">
              <a:latin typeface="Roboto"/>
              <a:ea typeface="Roboto"/>
              <a:cs typeface="Roboto"/>
              <a:sym typeface="Roboto"/>
            </a:endParaRPr>
          </a:p>
          <a:p>
            <a:pPr marL="914400" lvl="1" indent="-293984" algn="l" rtl="0">
              <a:spcBef>
                <a:spcPts val="0"/>
              </a:spcBef>
              <a:spcAft>
                <a:spcPts val="0"/>
              </a:spcAft>
              <a:buClr>
                <a:schemeClr val="lt1"/>
              </a:buClr>
              <a:buSzPct val="100000"/>
              <a:buFont typeface="Roboto"/>
              <a:buChar char="●"/>
            </a:pPr>
            <a:r>
              <a:rPr lang="en" sz="3168" dirty="0">
                <a:latin typeface="Roboto"/>
                <a:ea typeface="Roboto"/>
                <a:cs typeface="Roboto"/>
                <a:sym typeface="Roboto"/>
              </a:rPr>
              <a:t>Define key performance indicators for optimal resource utilization.</a:t>
            </a:r>
            <a:endParaRPr sz="3168" dirty="0">
              <a:latin typeface="Roboto"/>
              <a:ea typeface="Roboto"/>
              <a:cs typeface="Roboto"/>
              <a:sym typeface="Roboto"/>
            </a:endParaRPr>
          </a:p>
          <a:p>
            <a:pPr marL="0" lvl="0" indent="0" algn="l" rtl="0">
              <a:spcBef>
                <a:spcPts val="1500"/>
              </a:spcBef>
              <a:spcAft>
                <a:spcPts val="0"/>
              </a:spcAft>
              <a:buNone/>
            </a:pPr>
            <a:endParaRPr sz="1762" dirty="0">
              <a:latin typeface="Roboto"/>
              <a:ea typeface="Roboto"/>
              <a:cs typeface="Roboto"/>
              <a:sym typeface="Roboto"/>
            </a:endParaRPr>
          </a:p>
          <a:p>
            <a:pPr marL="0" lvl="0" indent="0" algn="l" rtl="0">
              <a:spcBef>
                <a:spcPts val="0"/>
              </a:spcBef>
              <a:spcAft>
                <a:spcPts val="1200"/>
              </a:spcAft>
              <a:buNone/>
            </a:pPr>
            <a:endParaRPr dirty="0"/>
          </a:p>
        </p:txBody>
      </p:sp>
      <p:pic>
        <p:nvPicPr>
          <p:cNvPr id="149" name="Google Shape;149;p15"/>
          <p:cNvPicPr preferRelativeResize="0"/>
          <p:nvPr/>
        </p:nvPicPr>
        <p:blipFill>
          <a:blip r:embed="rId3">
            <a:alphaModFix/>
          </a:blip>
          <a:stretch>
            <a:fillRect/>
          </a:stretch>
        </p:blipFill>
        <p:spPr>
          <a:xfrm>
            <a:off x="4953550" y="1307750"/>
            <a:ext cx="3892275" cy="3190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317500"/>
            <a:ext cx="7038900" cy="662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a:t>
            </a:r>
            <a:endParaRPr/>
          </a:p>
          <a:p>
            <a:pPr marL="0" lvl="0" indent="0" algn="l" rtl="0">
              <a:spcBef>
                <a:spcPts val="0"/>
              </a:spcBef>
              <a:spcAft>
                <a:spcPts val="0"/>
              </a:spcAft>
              <a:buNone/>
            </a:pPr>
            <a:r>
              <a:rPr lang="en" sz="1311">
                <a:latin typeface="Roboto"/>
                <a:ea typeface="Roboto"/>
                <a:cs typeface="Roboto"/>
                <a:sym typeface="Roboto"/>
              </a:rPr>
              <a:t>Challenges in City Budget Management</a:t>
            </a:r>
            <a:endParaRPr sz="2511"/>
          </a:p>
        </p:txBody>
      </p:sp>
      <p:sp>
        <p:nvSpPr>
          <p:cNvPr id="155" name="Google Shape;155;p16"/>
          <p:cNvSpPr txBox="1">
            <a:spLocks noGrp="1"/>
          </p:cNvSpPr>
          <p:nvPr>
            <p:ph type="body" idx="1"/>
          </p:nvPr>
        </p:nvSpPr>
        <p:spPr>
          <a:xfrm>
            <a:off x="1297500" y="979800"/>
            <a:ext cx="3927600" cy="32295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dirty="0"/>
          </a:p>
          <a:p>
            <a:pPr marL="0" lvl="0" indent="0" algn="l" rtl="0">
              <a:spcBef>
                <a:spcPts val="1200"/>
              </a:spcBef>
              <a:spcAft>
                <a:spcPts val="0"/>
              </a:spcAft>
              <a:buNone/>
            </a:pPr>
            <a:r>
              <a:rPr lang="en" dirty="0"/>
              <a:t>City administrators aim to optimize budget allocations across various departments to ensure effective service delivery and financial sustainability. However, managing diverse funds, departments, and service categories can be challenging. The city administrator seeks insights and recommendations to enhance budget planning, resource utilization, and performance evaluation based on historical financial data.</a:t>
            </a:r>
            <a:endParaRPr dirty="0"/>
          </a:p>
          <a:p>
            <a:pPr marL="0" lvl="0" indent="0" algn="l" rtl="0">
              <a:spcBef>
                <a:spcPts val="1200"/>
              </a:spcBef>
              <a:spcAft>
                <a:spcPts val="1200"/>
              </a:spcAft>
              <a:buNone/>
            </a:pPr>
            <a:endParaRPr dirty="0"/>
          </a:p>
        </p:txBody>
      </p:sp>
      <p:pic>
        <p:nvPicPr>
          <p:cNvPr id="156" name="Google Shape;156;p16"/>
          <p:cNvPicPr preferRelativeResize="0"/>
          <p:nvPr/>
        </p:nvPicPr>
        <p:blipFill>
          <a:blip r:embed="rId3">
            <a:alphaModFix/>
          </a:blip>
          <a:stretch>
            <a:fillRect/>
          </a:stretch>
        </p:blipFill>
        <p:spPr>
          <a:xfrm>
            <a:off x="5377500" y="979725"/>
            <a:ext cx="3614100" cy="322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UNDERSTANDING</a:t>
            </a:r>
            <a:endParaRPr/>
          </a:p>
          <a:p>
            <a:pPr marL="0" lvl="0" indent="0" algn="l" rtl="0">
              <a:spcBef>
                <a:spcPts val="0"/>
              </a:spcBef>
              <a:spcAft>
                <a:spcPts val="0"/>
              </a:spcAft>
              <a:buNone/>
            </a:pPr>
            <a:r>
              <a:rPr lang="en" sz="1422">
                <a:latin typeface="Roboto"/>
                <a:ea typeface="Roboto"/>
                <a:cs typeface="Roboto"/>
                <a:sym typeface="Roboto"/>
              </a:rPr>
              <a:t>Understanding City Budget Needs</a:t>
            </a:r>
            <a:endParaRPr sz="2622"/>
          </a:p>
        </p:txBody>
      </p:sp>
      <p:sp>
        <p:nvSpPr>
          <p:cNvPr id="162" name="Google Shape;162;p17"/>
          <p:cNvSpPr txBox="1">
            <a:spLocks noGrp="1"/>
          </p:cNvSpPr>
          <p:nvPr>
            <p:ph type="body" idx="1"/>
          </p:nvPr>
        </p:nvSpPr>
        <p:spPr>
          <a:xfrm>
            <a:off x="1297500" y="1575714"/>
            <a:ext cx="7038900" cy="29112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a:t>Optimize Budget Allocations:</a:t>
            </a:r>
            <a:endParaRPr/>
          </a:p>
          <a:p>
            <a:pPr marL="457200" lvl="0" indent="-311150" algn="l" rtl="0">
              <a:spcBef>
                <a:spcPts val="1200"/>
              </a:spcBef>
              <a:spcAft>
                <a:spcPts val="0"/>
              </a:spcAft>
              <a:buSzPts val="1300"/>
              <a:buChar char="●"/>
            </a:pPr>
            <a:r>
              <a:rPr lang="en"/>
              <a:t>Identify trends in fund utilization and service categories over the years.</a:t>
            </a:r>
            <a:endParaRPr/>
          </a:p>
          <a:p>
            <a:pPr marL="457200" lvl="0" indent="-311150" algn="l" rtl="0">
              <a:spcBef>
                <a:spcPts val="0"/>
              </a:spcBef>
              <a:spcAft>
                <a:spcPts val="0"/>
              </a:spcAft>
              <a:buSzPts val="1300"/>
              <a:buChar char="●"/>
            </a:pPr>
            <a:r>
              <a:rPr lang="en"/>
              <a:t>Determine areas with consistent underutilization or overspending.</a:t>
            </a:r>
            <a:endParaRPr/>
          </a:p>
          <a:p>
            <a:pPr marL="0" lvl="0" indent="0" algn="l" rtl="0">
              <a:spcBef>
                <a:spcPts val="1200"/>
              </a:spcBef>
              <a:spcAft>
                <a:spcPts val="0"/>
              </a:spcAft>
              <a:buNone/>
            </a:pPr>
            <a:r>
              <a:rPr lang="en"/>
              <a:t>Performance Evaluation:</a:t>
            </a:r>
            <a:endParaRPr/>
          </a:p>
          <a:p>
            <a:pPr marL="457200" lvl="0" indent="-311150" algn="l" rtl="0">
              <a:spcBef>
                <a:spcPts val="1200"/>
              </a:spcBef>
              <a:spcAft>
                <a:spcPts val="0"/>
              </a:spcAft>
              <a:buSzPts val="1300"/>
              <a:buChar char="●"/>
            </a:pPr>
            <a:r>
              <a:rPr lang="en"/>
              <a:t>Assess the impact of budget allocations on the performance of each department.</a:t>
            </a:r>
            <a:endParaRPr/>
          </a:p>
          <a:p>
            <a:pPr marL="457200" lvl="0" indent="-311150" algn="l" rtl="0">
              <a:spcBef>
                <a:spcPts val="0"/>
              </a:spcBef>
              <a:spcAft>
                <a:spcPts val="0"/>
              </a:spcAft>
              <a:buSzPts val="1300"/>
              <a:buChar char="●"/>
            </a:pPr>
            <a:r>
              <a:rPr lang="en"/>
              <a:t>Identify key performance indicators for effective monitoring and evaluation.</a:t>
            </a:r>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1297500" y="281225"/>
            <a:ext cx="7038900" cy="57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UNDERSTANDING </a:t>
            </a:r>
            <a:r>
              <a:rPr lang="en" sz="1300">
                <a:latin typeface="Lato"/>
                <a:ea typeface="Lato"/>
                <a:cs typeface="Lato"/>
                <a:sym typeface="Lato"/>
              </a:rPr>
              <a:t>City of Dallas Operating Budget Dataset</a:t>
            </a:r>
            <a:endParaRPr sz="1300">
              <a:latin typeface="Lato"/>
              <a:ea typeface="Lato"/>
              <a:cs typeface="Lato"/>
              <a:sym typeface="Lato"/>
            </a:endParaRPr>
          </a:p>
          <a:p>
            <a:pPr marL="0" lvl="0" indent="0" algn="l" rtl="0">
              <a:spcBef>
                <a:spcPts val="0"/>
              </a:spcBef>
              <a:spcAft>
                <a:spcPts val="0"/>
              </a:spcAft>
              <a:buNone/>
            </a:pPr>
            <a:endParaRPr/>
          </a:p>
        </p:txBody>
      </p:sp>
      <p:sp>
        <p:nvSpPr>
          <p:cNvPr id="168" name="Google Shape;168;p18"/>
          <p:cNvSpPr txBox="1">
            <a:spLocks noGrp="1"/>
          </p:cNvSpPr>
          <p:nvPr>
            <p:ph type="body" idx="1"/>
          </p:nvPr>
        </p:nvSpPr>
        <p:spPr>
          <a:xfrm>
            <a:off x="1097925" y="734775"/>
            <a:ext cx="7038900" cy="37533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Originl CSV taken from </a:t>
            </a:r>
            <a:r>
              <a:rPr lang="en" u="sng">
                <a:solidFill>
                  <a:schemeClr val="hlink"/>
                </a:solidFill>
                <a:hlinkClick r:id="rId3"/>
              </a:rPr>
              <a:t>https://www.dallasopendata.com/Economy/Operating-Budget/e2fs-y4nb</a:t>
            </a:r>
            <a:endParaRPr/>
          </a:p>
          <a:p>
            <a:pPr marL="457200" lvl="0" indent="-311150" algn="l" rtl="0">
              <a:spcBef>
                <a:spcPts val="0"/>
              </a:spcBef>
              <a:spcAft>
                <a:spcPts val="0"/>
              </a:spcAft>
              <a:buSzPts val="1300"/>
              <a:buChar char="●"/>
            </a:pPr>
            <a:r>
              <a:rPr lang="en"/>
              <a:t>This data set contains </a:t>
            </a:r>
            <a:r>
              <a:rPr lang="en" sz="1200">
                <a:highlight>
                  <a:schemeClr val="dk1"/>
                </a:highlight>
                <a:latin typeface="Roboto"/>
                <a:ea typeface="Roboto"/>
                <a:cs typeface="Roboto"/>
                <a:sym typeface="Roboto"/>
              </a:rPr>
              <a:t>City’s operating budget at different levels including department and service.</a:t>
            </a:r>
            <a:endParaRPr/>
          </a:p>
        </p:txBody>
      </p:sp>
      <p:pic>
        <p:nvPicPr>
          <p:cNvPr id="169" name="Google Shape;169;p18"/>
          <p:cNvPicPr preferRelativeResize="0"/>
          <p:nvPr/>
        </p:nvPicPr>
        <p:blipFill>
          <a:blip r:embed="rId4">
            <a:alphaModFix/>
          </a:blip>
          <a:stretch>
            <a:fillRect/>
          </a:stretch>
        </p:blipFill>
        <p:spPr>
          <a:xfrm>
            <a:off x="1279075" y="1787075"/>
            <a:ext cx="6649352" cy="3287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1025075" y="272150"/>
            <a:ext cx="7311300" cy="526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PREPARATION</a:t>
            </a:r>
            <a:endParaRPr/>
          </a:p>
        </p:txBody>
      </p:sp>
      <p:sp>
        <p:nvSpPr>
          <p:cNvPr id="175" name="Google Shape;175;p19"/>
          <p:cNvSpPr txBox="1">
            <a:spLocks noGrp="1"/>
          </p:cNvSpPr>
          <p:nvPr>
            <p:ph type="body" idx="1"/>
          </p:nvPr>
        </p:nvSpPr>
        <p:spPr>
          <a:xfrm>
            <a:off x="1025075" y="852725"/>
            <a:ext cx="2059200" cy="39279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The data was prepared for further analysis using Open Refine.</a:t>
            </a:r>
            <a:endParaRPr/>
          </a:p>
          <a:p>
            <a:pPr marL="0" lvl="0" indent="0" algn="l" rtl="0">
              <a:spcBef>
                <a:spcPts val="1200"/>
              </a:spcBef>
              <a:spcAft>
                <a:spcPts val="0"/>
              </a:spcAft>
              <a:buNone/>
            </a:pPr>
            <a:r>
              <a:rPr lang="en"/>
              <a:t>Text facets were utilised to check for typos/misspellings in the text entries. There were no errors.</a:t>
            </a:r>
            <a:endParaRPr/>
          </a:p>
          <a:p>
            <a:pPr marL="0" lvl="0" indent="0" algn="l" rtl="0">
              <a:spcBef>
                <a:spcPts val="1200"/>
              </a:spcBef>
              <a:spcAft>
                <a:spcPts val="0"/>
              </a:spcAft>
              <a:buNone/>
            </a:pPr>
            <a:r>
              <a:rPr lang="en"/>
              <a:t>The common transforms function in OpenRefine was used to "text to number" convert the SVC, Current Budget, Encumbrance  and expenses columns.</a:t>
            </a:r>
            <a:endParaRPr/>
          </a:p>
          <a:p>
            <a:pPr marL="0" lvl="0" indent="0" algn="l" rtl="0">
              <a:spcBef>
                <a:spcPts val="1200"/>
              </a:spcBef>
              <a:spcAft>
                <a:spcPts val="0"/>
              </a:spcAft>
              <a:buNone/>
            </a:pPr>
            <a:endParaRPr b="1"/>
          </a:p>
          <a:p>
            <a:pPr marL="0" lvl="0" indent="0" algn="l" rtl="0">
              <a:spcBef>
                <a:spcPts val="1200"/>
              </a:spcBef>
              <a:spcAft>
                <a:spcPts val="1200"/>
              </a:spcAft>
              <a:buNone/>
            </a:pPr>
            <a:endParaRPr b="1"/>
          </a:p>
        </p:txBody>
      </p:sp>
      <p:pic>
        <p:nvPicPr>
          <p:cNvPr id="176" name="Google Shape;176;p19"/>
          <p:cNvPicPr preferRelativeResize="0"/>
          <p:nvPr/>
        </p:nvPicPr>
        <p:blipFill>
          <a:blip r:embed="rId3">
            <a:alphaModFix/>
          </a:blip>
          <a:stretch>
            <a:fillRect/>
          </a:stretch>
        </p:blipFill>
        <p:spPr>
          <a:xfrm>
            <a:off x="3084275" y="852725"/>
            <a:ext cx="5907324" cy="3927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1097650" y="244925"/>
            <a:ext cx="7038900" cy="11883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a:t>Executing Queries in BigQuery</a:t>
            </a:r>
            <a:endParaRPr/>
          </a:p>
          <a:p>
            <a:pPr marL="0" lvl="0" indent="0" algn="l" rtl="0">
              <a:lnSpc>
                <a:spcPct val="115000"/>
              </a:lnSpc>
              <a:spcBef>
                <a:spcPts val="1200"/>
              </a:spcBef>
              <a:spcAft>
                <a:spcPts val="0"/>
              </a:spcAft>
              <a:buNone/>
            </a:pPr>
            <a:r>
              <a:rPr lang="en" sz="1433"/>
              <a:t>Trends in fund utilization for the General Fund (GNFD) across different service categories over the years.</a:t>
            </a:r>
            <a:endParaRPr sz="1433"/>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
        <p:nvSpPr>
          <p:cNvPr id="182" name="Google Shape;182;p20"/>
          <p:cNvSpPr txBox="1">
            <a:spLocks noGrp="1"/>
          </p:cNvSpPr>
          <p:nvPr>
            <p:ph type="body" idx="1"/>
          </p:nvPr>
        </p:nvSpPr>
        <p:spPr>
          <a:xfrm>
            <a:off x="1097650" y="1369775"/>
            <a:ext cx="2340300" cy="32295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a:t>The query provides the average current budget for each service category within the General Fund (GNFD) over the years. </a:t>
            </a:r>
            <a:endParaRPr/>
          </a:p>
          <a:p>
            <a:pPr marL="0" lvl="0" indent="0" algn="l" rtl="0">
              <a:spcBef>
                <a:spcPts val="1200"/>
              </a:spcBef>
              <a:spcAft>
                <a:spcPts val="0"/>
              </a:spcAft>
              <a:buNone/>
            </a:pPr>
            <a:r>
              <a:rPr lang="en"/>
              <a:t>City administrators can use this information to identify trends and patterns in fund utilization across different services.</a:t>
            </a:r>
            <a:endParaRPr/>
          </a:p>
          <a:p>
            <a:pPr marL="0" lvl="0" indent="0" algn="l" rtl="0">
              <a:spcBef>
                <a:spcPts val="1200"/>
              </a:spcBef>
              <a:spcAft>
                <a:spcPts val="1200"/>
              </a:spcAft>
              <a:buNone/>
            </a:pPr>
            <a:endParaRPr/>
          </a:p>
        </p:txBody>
      </p:sp>
      <p:pic>
        <p:nvPicPr>
          <p:cNvPr id="183" name="Google Shape;183;p20"/>
          <p:cNvPicPr preferRelativeResize="0"/>
          <p:nvPr/>
        </p:nvPicPr>
        <p:blipFill rotWithShape="1">
          <a:blip r:embed="rId3">
            <a:alphaModFix/>
          </a:blip>
          <a:srcRect b="5829"/>
          <a:stretch/>
        </p:blipFill>
        <p:spPr>
          <a:xfrm>
            <a:off x="3501575" y="1424150"/>
            <a:ext cx="5347575" cy="322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1270000" y="393750"/>
            <a:ext cx="7066200" cy="62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VISUALIZATION</a:t>
            </a:r>
            <a:endParaRPr/>
          </a:p>
        </p:txBody>
      </p:sp>
      <p:sp>
        <p:nvSpPr>
          <p:cNvPr id="189" name="Google Shape;189;p21"/>
          <p:cNvSpPr txBox="1">
            <a:spLocks noGrp="1"/>
          </p:cNvSpPr>
          <p:nvPr>
            <p:ph type="body" idx="1"/>
          </p:nvPr>
        </p:nvSpPr>
        <p:spPr>
          <a:xfrm>
            <a:off x="1088575" y="1061350"/>
            <a:ext cx="2349300" cy="341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90" name="Google Shape;190;p21"/>
          <p:cNvPicPr preferRelativeResize="0"/>
          <p:nvPr/>
        </p:nvPicPr>
        <p:blipFill>
          <a:blip r:embed="rId3">
            <a:alphaModFix/>
          </a:blip>
          <a:stretch>
            <a:fillRect/>
          </a:stretch>
        </p:blipFill>
        <p:spPr>
          <a:xfrm>
            <a:off x="1270000" y="1061350"/>
            <a:ext cx="7066275" cy="34174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591</Words>
  <Application>Microsoft Office PowerPoint</Application>
  <PresentationFormat>On-screen Show (16:9)</PresentationFormat>
  <Paragraphs>69</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Montserrat</vt:lpstr>
      <vt:lpstr>Roboto</vt:lpstr>
      <vt:lpstr>Lato</vt:lpstr>
      <vt:lpstr>Focus</vt:lpstr>
      <vt:lpstr>CITY OF DALLAS OPERATING BUDGET</vt:lpstr>
      <vt:lpstr>STEPS INCLUDED IN PROJECT</vt:lpstr>
      <vt:lpstr>INTRODUCTION Optimizing City Finances: A Deep Dive into Dallas Operating Budget</vt:lpstr>
      <vt:lpstr>PROBLEM STATEMENT Challenges in City Budget Management</vt:lpstr>
      <vt:lpstr>BUSINESS UNDERSTANDING Understanding City Budget Needs</vt:lpstr>
      <vt:lpstr>DATA UNDERSTANDING City of Dallas Operating Budget Dataset </vt:lpstr>
      <vt:lpstr>DATA PREPARATION</vt:lpstr>
      <vt:lpstr>Executing Queries in BigQuery Trends in fund utilization for the General Fund (GNFD) across different service categories over the years.  </vt:lpstr>
      <vt:lpstr>DATA VISUALIZATION</vt:lpstr>
      <vt:lpstr>Executing Queries in BigQuery Departments that consistently overspent or underspent their allocated budgets, and the overall variance percentage for each department.   </vt:lpstr>
      <vt:lpstr>DATA VISUALIZATION</vt:lpstr>
      <vt:lpstr>Executing Queries in BigQuery Key Performance Indicators (KPIs) for monitoring the performance of the Enterprise Operating Fund (EFOP) departments in terms of budget utilization    </vt:lpstr>
      <vt:lpstr>DATA VISUALIZATION</vt:lpstr>
      <vt:lpstr>TOOLS USED</vt:lpstr>
      <vt:lpstr>TEAM &amp; ROLES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OF DALLAS OPERATING BUDGET</dc:title>
  <cp:lastModifiedBy>Vishwatej Reddy Chitla</cp:lastModifiedBy>
  <cp:revision>1</cp:revision>
  <dcterms:modified xsi:type="dcterms:W3CDTF">2023-12-04T10:25:53Z</dcterms:modified>
</cp:coreProperties>
</file>